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1"/>
  </p:notesMasterIdLst>
  <p:sldIdLst>
    <p:sldId id="521" r:id="rId2"/>
    <p:sldId id="571" r:id="rId3"/>
    <p:sldId id="572" r:id="rId4"/>
    <p:sldId id="591" r:id="rId5"/>
    <p:sldId id="574" r:id="rId6"/>
    <p:sldId id="575" r:id="rId7"/>
    <p:sldId id="604" r:id="rId8"/>
    <p:sldId id="614" r:id="rId9"/>
    <p:sldId id="605" r:id="rId10"/>
    <p:sldId id="599" r:id="rId11"/>
    <p:sldId id="600" r:id="rId12"/>
    <p:sldId id="542" r:id="rId13"/>
    <p:sldId id="593" r:id="rId14"/>
    <p:sldId id="594" r:id="rId15"/>
    <p:sldId id="597" r:id="rId16"/>
    <p:sldId id="598" r:id="rId17"/>
    <p:sldId id="612" r:id="rId18"/>
    <p:sldId id="592" r:id="rId19"/>
    <p:sldId id="762" r:id="rId20"/>
    <p:sldId id="661" r:id="rId21"/>
    <p:sldId id="662" r:id="rId22"/>
    <p:sldId id="663" r:id="rId23"/>
    <p:sldId id="664" r:id="rId24"/>
    <p:sldId id="665" r:id="rId25"/>
    <p:sldId id="666" r:id="rId26"/>
    <p:sldId id="667" r:id="rId27"/>
    <p:sldId id="669" r:id="rId28"/>
    <p:sldId id="670" r:id="rId29"/>
    <p:sldId id="671" r:id="rId30"/>
    <p:sldId id="672" r:id="rId31"/>
    <p:sldId id="673" r:id="rId32"/>
    <p:sldId id="674" r:id="rId33"/>
    <p:sldId id="675" r:id="rId34"/>
    <p:sldId id="676" r:id="rId35"/>
    <p:sldId id="677" r:id="rId36"/>
    <p:sldId id="678" r:id="rId37"/>
    <p:sldId id="679" r:id="rId38"/>
    <p:sldId id="680" r:id="rId39"/>
    <p:sldId id="681" r:id="rId40"/>
    <p:sldId id="682" r:id="rId41"/>
    <p:sldId id="683" r:id="rId42"/>
    <p:sldId id="684" r:id="rId43"/>
    <p:sldId id="713" r:id="rId44"/>
    <p:sldId id="714" r:id="rId45"/>
    <p:sldId id="715" r:id="rId46"/>
    <p:sldId id="716" r:id="rId47"/>
    <p:sldId id="717" r:id="rId48"/>
    <p:sldId id="718" r:id="rId49"/>
    <p:sldId id="719" r:id="rId50"/>
    <p:sldId id="720" r:id="rId51"/>
    <p:sldId id="721" r:id="rId52"/>
    <p:sldId id="722" r:id="rId53"/>
    <p:sldId id="723" r:id="rId54"/>
    <p:sldId id="724" r:id="rId55"/>
    <p:sldId id="725" r:id="rId56"/>
    <p:sldId id="726" r:id="rId57"/>
    <p:sldId id="727" r:id="rId58"/>
    <p:sldId id="728" r:id="rId59"/>
    <p:sldId id="729" r:id="rId60"/>
    <p:sldId id="730" r:id="rId61"/>
    <p:sldId id="731" r:id="rId62"/>
    <p:sldId id="732" r:id="rId63"/>
    <p:sldId id="733" r:id="rId64"/>
    <p:sldId id="734" r:id="rId65"/>
    <p:sldId id="735" r:id="rId66"/>
    <p:sldId id="736" r:id="rId67"/>
    <p:sldId id="737" r:id="rId68"/>
    <p:sldId id="738" r:id="rId69"/>
    <p:sldId id="739" r:id="rId70"/>
    <p:sldId id="740" r:id="rId71"/>
    <p:sldId id="741" r:id="rId72"/>
    <p:sldId id="742" r:id="rId73"/>
    <p:sldId id="743" r:id="rId74"/>
    <p:sldId id="744" r:id="rId75"/>
    <p:sldId id="745" r:id="rId76"/>
    <p:sldId id="746" r:id="rId77"/>
    <p:sldId id="747" r:id="rId78"/>
    <p:sldId id="748" r:id="rId79"/>
    <p:sldId id="749" r:id="rId80"/>
    <p:sldId id="750" r:id="rId81"/>
    <p:sldId id="753" r:id="rId82"/>
    <p:sldId id="754" r:id="rId83"/>
    <p:sldId id="755" r:id="rId84"/>
    <p:sldId id="756" r:id="rId85"/>
    <p:sldId id="757" r:id="rId86"/>
    <p:sldId id="758" r:id="rId87"/>
    <p:sldId id="760" r:id="rId88"/>
    <p:sldId id="761" r:id="rId89"/>
    <p:sldId id="759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82771" autoAdjust="0"/>
  </p:normalViewPr>
  <p:slideViewPr>
    <p:cSldViewPr>
      <p:cViewPr varScale="1">
        <p:scale>
          <a:sx n="60" d="100"/>
          <a:sy n="60" d="100"/>
        </p:scale>
        <p:origin x="-16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6FD65-76AC-4096-8CB3-1472FC218C19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01C90-A878-4C7E-A779-70D1349EDB8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42861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01C90-A878-4C7E-A779-70D1349EDB82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25A10-130F-4198-A04F-1D75E09A61A5}" type="slidenum">
              <a:rPr lang="en-US"/>
              <a:pPr/>
              <a:t>62</a:t>
            </a:fld>
            <a:endParaRPr lang="en-US"/>
          </a:p>
        </p:txBody>
      </p:sp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69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78" tIns="44445" rIns="90478" bIns="44445" anchor="b"/>
          <a:lstStyle/>
          <a:p>
            <a:pPr algn="r"/>
            <a:r>
              <a:rPr lang="en-US" sz="1200"/>
              <a:t>11</a:t>
            </a:r>
          </a:p>
        </p:txBody>
      </p:sp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69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6982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6525" y="844550"/>
            <a:ext cx="4046538" cy="30353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78" tIns="44445" rIns="90478" bIns="44445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7FAC8-6DE8-4232-B01E-E6E1051DEF03}" type="slidenum">
              <a:rPr lang="en-US"/>
              <a:pPr/>
              <a:t>66</a:t>
            </a:fld>
            <a:endParaRPr lang="en-US"/>
          </a:p>
        </p:txBody>
      </p:sp>
      <p:sp>
        <p:nvSpPr>
          <p:cNvPr id="1320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78" tIns="44445" rIns="90478" bIns="44445" anchor="b"/>
          <a:lstStyle/>
          <a:p>
            <a:pPr algn="r"/>
            <a:r>
              <a:rPr lang="en-US" sz="1200"/>
              <a:t>12</a:t>
            </a: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21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2102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6525" y="844550"/>
            <a:ext cx="4046538" cy="30353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10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78" tIns="44445" rIns="90478" bIns="44445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02D884-79F8-4B41-A78F-D5AB1C59AE98}" type="slidenum">
              <a:rPr lang="en-US"/>
              <a:pPr/>
              <a:t>69</a:t>
            </a:fld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78" tIns="44445" rIns="90478" bIns="44445" anchor="b"/>
          <a:lstStyle/>
          <a:p>
            <a:pPr algn="r"/>
            <a:r>
              <a:rPr lang="en-US" sz="1200"/>
              <a:t>14</a:t>
            </a: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4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4150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6525" y="844550"/>
            <a:ext cx="4046538" cy="30353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5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78" tIns="44445" rIns="90478" bIns="44445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B04782-27D4-4C77-ADEB-DABD0798007C}" type="slidenum">
              <a:rPr lang="en-US"/>
              <a:pPr/>
              <a:t>73</a:t>
            </a:fld>
            <a:endParaRPr lang="en-US"/>
          </a:p>
        </p:txBody>
      </p:sp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005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78" tIns="44445" rIns="90478" bIns="44445" anchor="b"/>
          <a:lstStyle/>
          <a:p>
            <a:pPr algn="r"/>
            <a:r>
              <a:rPr lang="en-US" sz="1200"/>
              <a:t>13</a:t>
            </a: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0054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6525" y="844550"/>
            <a:ext cx="4046538" cy="30353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78" tIns="44445" rIns="90478" bIns="44445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01C90-A878-4C7E-A779-70D1349EDB82}" type="slidenum">
              <a:rPr lang="en-GB" smtClean="0"/>
              <a:pPr/>
              <a:t>83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F65FA8B-483A-4DA7-BCC8-6B544B7D4A18}" type="slidenum">
              <a:rPr lang="en-US"/>
              <a:pPr/>
              <a:t>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55AB07F-C6BC-45BA-AA93-35944385E10C}" type="slidenum">
              <a:rPr lang="en-US"/>
              <a:pPr/>
              <a:t>13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z="1300" dirty="0" smtClean="0">
              <a:solidFill>
                <a:srgbClr val="000000"/>
              </a:solidFill>
              <a:latin typeface="Lucida Grande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E8BB00-D98F-44AE-A2B9-4354444E5F84}" type="slidenum">
              <a:rPr lang="en-US"/>
              <a:pPr/>
              <a:t>14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1300" smtClean="0">
                <a:solidFill>
                  <a:srgbClr val="000000"/>
                </a:solidFill>
                <a:latin typeface="Lucida Grande" charset="0"/>
              </a:rPr>
              <a:t>http://www.platetectonics.com/book/images/Pangaea.gif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8F9F739-65C4-4EA5-A5DB-A607D1506BE3}" type="slidenum">
              <a:rPr lang="en-US"/>
              <a:pPr/>
              <a:t>16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z="1300" dirty="0" smtClean="0">
              <a:solidFill>
                <a:srgbClr val="000000"/>
              </a:solidFill>
              <a:latin typeface="Lucida Grande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0F7B8F-EB4E-4D90-9939-6665D92B9FA8}" type="slidenum">
              <a:rPr lang="en-US"/>
              <a:pPr/>
              <a:t>18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1300" smtClean="0">
                <a:solidFill>
                  <a:srgbClr val="000000"/>
                </a:solidFill>
                <a:latin typeface="Lucida Grande" charset="0"/>
              </a:rPr>
              <a:t>http://www.platetectonics.com/book/images/Pangaea.gif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B6910-4552-45A7-AD86-AD704275D1A7}" type="slidenum">
              <a:rPr lang="en-US"/>
              <a:pPr/>
              <a:t>23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9BA73D-1E74-4778-AA39-B8BE36BDAF26}" type="slidenum">
              <a:rPr lang="en-US"/>
              <a:pPr/>
              <a:t>25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F580A2-94F7-473E-833F-6F0016C3CE3F}" type="slidenum">
              <a:rPr lang="en-US"/>
              <a:pPr/>
              <a:t>54</a:t>
            </a:fld>
            <a:endParaRPr lang="en-US"/>
          </a:p>
        </p:txBody>
      </p:sp>
      <p:sp>
        <p:nvSpPr>
          <p:cNvPr id="13824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78" tIns="44445" rIns="90478" bIns="44445" anchor="b"/>
          <a:lstStyle/>
          <a:p>
            <a:pPr algn="r"/>
            <a:r>
              <a:rPr lang="en-US" sz="1200"/>
              <a:t>16</a:t>
            </a:r>
          </a:p>
        </p:txBody>
      </p:sp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8246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6525" y="844550"/>
            <a:ext cx="4046538" cy="30353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78" tIns="44445" rIns="90478" bIns="44445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386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24AF2C8-789B-4B19-9188-A6B69F6167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0"/>
            <a:ext cx="8458200" cy="609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C066D-0940-4753-82C7-C5B47B5C9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752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752600"/>
            <a:ext cx="41529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5300" y="1752600"/>
            <a:ext cx="41529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76C37-2CCE-40AA-9547-13C961F93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39BB114-F4FD-454F-9AE5-8741D5D8B3E7}" type="datetimeFigureOut">
              <a:rPr lang="en-GB" smtClean="0"/>
              <a:pPr/>
              <a:t>25/01/2019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732482C-3DDD-443D-ABF8-83EFED79CB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../Tectonics/sm02Pac-NoAmflat.m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diverg%20-%20african%20rift.m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611560" y="2993505"/>
            <a:ext cx="8316416" cy="507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IDC203: </a:t>
            </a:r>
            <a:b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IDC</a:t>
            </a:r>
            <a:r>
              <a:rPr lang="en-GB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GB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203: Introduction to Earth Sciences</a:t>
            </a:r>
            <a:endParaRPr lang="en-GB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Rimjhim\Desktop\New folder (2)\anoop_data\desktop all\Personal\photos\Tsomorari-photo\DSC032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6491"/>
            <a:ext cx="3960440" cy="2388413"/>
          </a:xfrm>
          <a:prstGeom prst="rect">
            <a:avLst/>
          </a:prstGeom>
          <a:noFill/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 cstate="print"/>
          <a:srcRect r="32131"/>
          <a:stretch>
            <a:fillRect/>
          </a:stretch>
        </p:blipFill>
        <p:spPr>
          <a:xfrm>
            <a:off x="4716016" y="188640"/>
            <a:ext cx="4018046" cy="2376264"/>
          </a:xfrm>
          <a:prstGeom prst="rect">
            <a:avLst/>
          </a:prstGeom>
        </p:spPr>
      </p:pic>
      <p:pic>
        <p:nvPicPr>
          <p:cNvPr id="1028" name="Picture 4" descr="C:\Users\Rimjhim\Desktop\New folder (2)\anoop_data\desktop all\Personal\photos\stefan\BILD0614.JPG"/>
          <p:cNvPicPr>
            <a:picLocks noChangeAspect="1" noChangeArrowheads="1"/>
          </p:cNvPicPr>
          <p:nvPr/>
        </p:nvPicPr>
        <p:blipFill>
          <a:blip r:embed="rId4" cstate="print"/>
          <a:srcRect t="9589"/>
          <a:stretch>
            <a:fillRect/>
          </a:stretch>
        </p:blipFill>
        <p:spPr bwMode="auto">
          <a:xfrm>
            <a:off x="35496" y="4005064"/>
            <a:ext cx="3888432" cy="2636912"/>
          </a:xfrm>
          <a:prstGeom prst="rect">
            <a:avLst/>
          </a:prstGeom>
          <a:noFill/>
        </p:spPr>
      </p:pic>
      <p:pic>
        <p:nvPicPr>
          <p:cNvPr id="8" name="Picture 7" descr="Labeled_speleothem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6544" y="4005064"/>
            <a:ext cx="3923928" cy="28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01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8" name="Picture 8" descr="mid ocean rid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927600" y="1828800"/>
            <a:ext cx="4005263" cy="4267200"/>
          </a:xfrm>
          <a:noFill/>
          <a:ln/>
        </p:spPr>
      </p:pic>
      <p:pic>
        <p:nvPicPr>
          <p:cNvPr id="117771" name="Picture 11" descr="east africa rif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52400" y="1828800"/>
            <a:ext cx="4648200" cy="4281488"/>
          </a:xfrm>
          <a:noFill/>
          <a:ln/>
        </p:spPr>
      </p:pic>
      <p:sp>
        <p:nvSpPr>
          <p:cNvPr id="117772" name="Text Box 12"/>
          <p:cNvSpPr txBox="1">
            <a:spLocks noChangeArrowheads="1"/>
          </p:cNvSpPr>
          <p:nvPr/>
        </p:nvSpPr>
        <p:spPr bwMode="auto">
          <a:xfrm>
            <a:off x="1600200" y="6070600"/>
            <a:ext cx="20492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East African Rift</a:t>
            </a:r>
          </a:p>
        </p:txBody>
      </p:sp>
      <p:sp>
        <p:nvSpPr>
          <p:cNvPr id="117773" name="Text Box 13"/>
          <p:cNvSpPr txBox="1">
            <a:spLocks noChangeArrowheads="1"/>
          </p:cNvSpPr>
          <p:nvPr/>
        </p:nvSpPr>
        <p:spPr bwMode="auto">
          <a:xfrm>
            <a:off x="5462588" y="6084888"/>
            <a:ext cx="30732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latin typeface="Times New Roman" pitchFamily="18" charset="0"/>
                <a:cs typeface="Times New Roman" pitchFamily="18" charset="0"/>
              </a:rPr>
              <a:t>Mid-Atlantic Ocean Ridge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32040" y="1052736"/>
            <a:ext cx="3810000" cy="3025775"/>
          </a:xfrm>
        </p:spPr>
        <p:txBody>
          <a:bodyPr wrap="square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Iceland is being pulled apart as it sits astride the Mid-Atlantic Ridge.</a:t>
            </a:r>
          </a:p>
        </p:txBody>
      </p:sp>
      <p:pic>
        <p:nvPicPr>
          <p:cNvPr id="212995" name="Picture 3" descr="figure 01-15.jpg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99" t="961" r="1997" b="2335"/>
          <a:stretch>
            <a:fillRect/>
          </a:stretch>
        </p:blipFill>
        <p:spPr bwMode="auto">
          <a:xfrm>
            <a:off x="0" y="0"/>
            <a:ext cx="4770438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996" name="Text Box 4"/>
          <p:cNvSpPr txBox="1">
            <a:spLocks noChangeArrowheads="1"/>
          </p:cNvSpPr>
          <p:nvPr/>
        </p:nvSpPr>
        <p:spPr bwMode="auto">
          <a:xfrm>
            <a:off x="0" y="6413500"/>
            <a:ext cx="208121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00"/>
                </a:solidFill>
                <a:effectLst/>
                <a:latin typeface="Comic Sans MS" pitchFamily="66" charset="0"/>
              </a:rPr>
              <a:t>Gudmundur E. Sigvaldason,</a:t>
            </a:r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00"/>
                </a:solidFill>
                <a:effectLst/>
                <a:latin typeface="Comic Sans MS" pitchFamily="66" charset="0"/>
              </a:rPr>
              <a:t>Nordic Volcanological Institute</a:t>
            </a:r>
          </a:p>
        </p:txBody>
      </p:sp>
      <p:sp>
        <p:nvSpPr>
          <p:cNvPr id="212997" name="Text Box 5"/>
          <p:cNvSpPr txBox="1">
            <a:spLocks noChangeArrowheads="1"/>
          </p:cNvSpPr>
          <p:nvPr/>
        </p:nvSpPr>
        <p:spPr bwMode="auto">
          <a:xfrm>
            <a:off x="7851775" y="6400800"/>
            <a:ext cx="129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effectLst/>
                <a:latin typeface="Times" charset="0"/>
              </a:rPr>
              <a:t>Fig. 1.15</a:t>
            </a:r>
          </a:p>
        </p:txBody>
      </p:sp>
    </p:spTree>
    <p:extLst>
      <p:ext uri="{BB962C8B-B14F-4D97-AF65-F5344CB8AC3E}">
        <p14:creationId xmlns="" xmlns:p14="http://schemas.microsoft.com/office/powerpoint/2010/main" val="258201098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323528" y="1340768"/>
            <a:ext cx="5557838" cy="777875"/>
          </a:xfrm>
        </p:spPr>
        <p:txBody>
          <a:bodyPr/>
          <a:lstStyle/>
          <a:p>
            <a:pPr marL="280988" indent="-280988">
              <a:buFont typeface="Arial" pitchFamily="34" charset="0"/>
              <a:buChar char="•"/>
            </a:pP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Plates are moving toward each other</a:t>
            </a:r>
          </a:p>
        </p:txBody>
      </p:sp>
      <p:sp>
        <p:nvSpPr>
          <p:cNvPr id="118792" name="Text Box 8"/>
          <p:cNvSpPr txBox="1">
            <a:spLocks noChangeArrowheads="1"/>
          </p:cNvSpPr>
          <p:nvPr/>
        </p:nvSpPr>
        <p:spPr bwMode="auto">
          <a:xfrm>
            <a:off x="467544" y="3212976"/>
            <a:ext cx="17565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Three Types:</a:t>
            </a:r>
          </a:p>
        </p:txBody>
      </p:sp>
      <p:sp>
        <p:nvSpPr>
          <p:cNvPr id="118795" name="Text Box 11"/>
          <p:cNvSpPr txBox="1">
            <a:spLocks noChangeArrowheads="1"/>
          </p:cNvSpPr>
          <p:nvPr/>
        </p:nvSpPr>
        <p:spPr bwMode="auto">
          <a:xfrm>
            <a:off x="1979712" y="3717032"/>
            <a:ext cx="221887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Ocean-continent</a:t>
            </a:r>
          </a:p>
        </p:txBody>
      </p:sp>
      <p:sp>
        <p:nvSpPr>
          <p:cNvPr id="118797" name="Text Box 13"/>
          <p:cNvSpPr txBox="1">
            <a:spLocks noChangeArrowheads="1"/>
          </p:cNvSpPr>
          <p:nvPr/>
        </p:nvSpPr>
        <p:spPr bwMode="auto">
          <a:xfrm>
            <a:off x="1962249" y="4555232"/>
            <a:ext cx="182614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200">
                <a:latin typeface="Times New Roman" pitchFamily="18" charset="0"/>
                <a:cs typeface="Times New Roman" pitchFamily="18" charset="0"/>
              </a:rPr>
              <a:t> Ocean-ocean</a:t>
            </a:r>
          </a:p>
        </p:txBody>
      </p:sp>
      <p:sp>
        <p:nvSpPr>
          <p:cNvPr id="118798" name="Text Box 14"/>
          <p:cNvSpPr txBox="1">
            <a:spLocks noChangeArrowheads="1"/>
          </p:cNvSpPr>
          <p:nvPr/>
        </p:nvSpPr>
        <p:spPr bwMode="auto">
          <a:xfrm>
            <a:off x="1979712" y="5445224"/>
            <a:ext cx="261161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Continent-continent</a:t>
            </a:r>
          </a:p>
        </p:txBody>
      </p:sp>
      <p:sp>
        <p:nvSpPr>
          <p:cNvPr id="118800" name="Rectangle 16"/>
          <p:cNvSpPr>
            <a:spLocks noChangeArrowheads="1"/>
          </p:cNvSpPr>
          <p:nvPr/>
        </p:nvSpPr>
        <p:spPr bwMode="auto">
          <a:xfrm>
            <a:off x="323528" y="2060848"/>
            <a:ext cx="55578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0988" indent="-280988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  <a:buFont typeface="Arial" pitchFamily="34" charset="0"/>
              <a:buChar char="•"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80988" indent="-280988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  <a:buFont typeface="Arial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Crust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is being destroyed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381000" y="2286000"/>
            <a:ext cx="8382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698" dir="2700000" algn="ctr" rotWithShape="0">
              <a:schemeClr val="bg2">
                <a:alpha val="99962"/>
              </a:schemeClr>
            </a:outerShdw>
          </a:effec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Destroys old crust and forms new mountains</a:t>
            </a:r>
            <a:b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</a:br>
            <a:endParaRPr lang="en-US" sz="2200" dirty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Three types of convergent boundaries</a:t>
            </a:r>
          </a:p>
        </p:txBody>
      </p:sp>
      <p:pic>
        <p:nvPicPr>
          <p:cNvPr id="16388" name="Picture 17" descr="Continent-contin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572000"/>
            <a:ext cx="2590800" cy="148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18" descr="Ocean-contine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495800"/>
            <a:ext cx="26670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19" descr="Ocean-ocea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4495800"/>
            <a:ext cx="26670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4" name="Picture 4" descr="Continent-continen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b="6627"/>
          <a:stretch>
            <a:fillRect/>
          </a:stretch>
        </p:blipFill>
        <p:spPr>
          <a:xfrm>
            <a:off x="609600" y="3657600"/>
            <a:ext cx="2867025" cy="1647825"/>
          </a:xfrm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63" name="Rectangle 3"/>
          <p:cNvSpPr>
            <a:spLocks noChangeArrowheads="1"/>
          </p:cNvSpPr>
          <p:nvPr/>
        </p:nvSpPr>
        <p:spPr bwMode="auto">
          <a:xfrm>
            <a:off x="539552" y="1268760"/>
            <a:ext cx="8915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698" dir="2700000" algn="ctr" rotWithShape="0">
              <a:schemeClr val="bg2">
                <a:alpha val="99962"/>
              </a:schemeClr>
            </a:outerShdw>
          </a:effec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4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Continent-continent </a:t>
            </a:r>
            <a:r>
              <a:rPr lang="en-US" sz="24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convergence  </a:t>
            </a:r>
            <a:endParaRPr lang="en-US" sz="2400" dirty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4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Folded mountains</a:t>
            </a:r>
          </a:p>
        </p:txBody>
      </p:sp>
      <p:pic>
        <p:nvPicPr>
          <p:cNvPr id="143365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038600" y="3276600"/>
            <a:ext cx="4686300" cy="3105150"/>
          </a:xfrm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127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4" name="Text Box 7"/>
          <p:cNvSpPr txBox="1">
            <a:spLocks noChangeArrowheads="1"/>
          </p:cNvSpPr>
          <p:nvPr/>
        </p:nvSpPr>
        <p:spPr bwMode="auto">
          <a:xfrm>
            <a:off x="609600" y="5791200"/>
            <a:ext cx="335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baseline="30000" dirty="0"/>
              <a:t>Ex </a:t>
            </a:r>
            <a:r>
              <a:rPr lang="en-US" dirty="0"/>
              <a:t>Himalayas</a:t>
            </a:r>
            <a:br>
              <a:rPr lang="en-US" dirty="0"/>
            </a:br>
            <a:r>
              <a:rPr lang="en-US" sz="2000" dirty="0"/>
              <a:t>Eurasian/Indian plates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1495425" y="2503488"/>
            <a:ext cx="58959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ts val="500"/>
              </a:spcBef>
              <a:spcAft>
                <a:spcPts val="500"/>
              </a:spcAft>
              <a:buFont typeface="Symbol" pitchFamily="18" charset="2"/>
              <a:buNone/>
            </a:pPr>
            <a:endParaRPr lang="en-US" sz="1800">
              <a:latin typeface="Arial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95536" y="1124744"/>
            <a:ext cx="8229600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0188" indent="-230188"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000" b="1" i="1" dirty="0">
                <a:latin typeface="Arial" charset="0"/>
              </a:rPr>
              <a:t>Subduction </a:t>
            </a:r>
            <a:r>
              <a:rPr lang="en-US" sz="2000" b="1" i="1" dirty="0" smtClean="0">
                <a:latin typeface="Arial" charset="0"/>
              </a:rPr>
              <a:t>Zones:  </a:t>
            </a:r>
            <a:r>
              <a:rPr lang="en-US" sz="2000" i="1" dirty="0">
                <a:latin typeface="Arial" charset="0"/>
              </a:rPr>
              <a:t>where ocean plates slide under another plate</a:t>
            </a:r>
          </a:p>
          <a:p>
            <a:pPr marL="230188" indent="-230188"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000" i="1" dirty="0">
                <a:latin typeface="Arial" charset="0"/>
              </a:rPr>
              <a:t>Creates magma which moves upward, pushing up the land above it.</a:t>
            </a:r>
          </a:p>
          <a:p>
            <a:pPr marL="230188" indent="-230188"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000" i="1" dirty="0" smtClean="0">
                <a:latin typeface="Arial" charset="0"/>
              </a:rPr>
              <a:t>Heat </a:t>
            </a:r>
            <a:r>
              <a:rPr lang="en-US" sz="2000" i="1" dirty="0">
                <a:latin typeface="Arial" charset="0"/>
              </a:rPr>
              <a:t>from the magma can change the rock around it. Rock that </a:t>
            </a:r>
            <a:r>
              <a:rPr lang="en-US" sz="2000" i="1" dirty="0" err="1">
                <a:latin typeface="Arial" charset="0"/>
              </a:rPr>
              <a:t>recrystallizes</a:t>
            </a:r>
            <a:r>
              <a:rPr lang="en-US" sz="2000" i="1" dirty="0">
                <a:latin typeface="Arial" charset="0"/>
              </a:rPr>
              <a:t> without melting becomes </a:t>
            </a:r>
            <a:r>
              <a:rPr lang="en-US" sz="2000" b="1" i="1" dirty="0">
                <a:latin typeface="Arial" charset="0"/>
              </a:rPr>
              <a:t>metamorphic rock</a:t>
            </a:r>
            <a:r>
              <a:rPr lang="en-US" sz="2000" i="1" dirty="0">
                <a:latin typeface="Arial" charset="0"/>
              </a:rPr>
              <a:t>..</a:t>
            </a:r>
          </a:p>
          <a:p>
            <a:pPr marL="230188" indent="-230188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endParaRPr lang="en-US" sz="2000" i="1" dirty="0">
              <a:latin typeface="Arial" charset="0"/>
            </a:endParaRPr>
          </a:p>
        </p:txBody>
      </p:sp>
      <p:pic>
        <p:nvPicPr>
          <p:cNvPr id="138248" name="Picture 8" descr="Subductio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" y="3752850"/>
            <a:ext cx="5334000" cy="3105150"/>
          </a:xfrm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8" name="Text Box 10"/>
          <p:cNvSpPr txBox="1">
            <a:spLocks noChangeArrowheads="1"/>
          </p:cNvSpPr>
          <p:nvPr/>
        </p:nvSpPr>
        <p:spPr bwMode="auto">
          <a:xfrm>
            <a:off x="6012160" y="4221088"/>
            <a:ext cx="25908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2200" i="1" dirty="0">
                <a:latin typeface="Arial" charset="0"/>
                <a:cs typeface="Arial" charset="0"/>
              </a:rPr>
              <a:t>Denser oceanic plates always </a:t>
            </a:r>
            <a:r>
              <a:rPr lang="en-US" sz="2200" i="1" dirty="0" err="1">
                <a:latin typeface="Arial" charset="0"/>
                <a:cs typeface="Arial" charset="0"/>
              </a:rPr>
              <a:t>subduct</a:t>
            </a:r>
            <a:r>
              <a:rPr lang="en-US" sz="2200" i="1" dirty="0">
                <a:latin typeface="Arial" charset="0"/>
                <a:cs typeface="Arial" charset="0"/>
              </a:rPr>
              <a:t> beneath less dense continental plates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22" name="Picture 1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419600" y="3048000"/>
            <a:ext cx="4533900" cy="3400425"/>
          </a:xfrm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127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228600" y="1340768"/>
            <a:ext cx="8915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698" dir="2700000" algn="ctr" rotWithShape="0">
              <a:schemeClr val="bg2">
                <a:alpha val="99962"/>
              </a:schemeClr>
            </a:outerShdw>
          </a:effec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Ocean-continent </a:t>
            </a: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convergence  </a:t>
            </a:r>
            <a:endParaRPr lang="en-US" sz="2200" dirty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/>
            </a:r>
            <a:b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</a:b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Trench &amp; </a:t>
            </a: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 Coastal </a:t>
            </a: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Volcanoes</a:t>
            </a:r>
          </a:p>
        </p:txBody>
      </p:sp>
      <p:pic>
        <p:nvPicPr>
          <p:cNvPr id="119826" name="Picture 18" descr="Ocean-continent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95400" y="4267200"/>
            <a:ext cx="2133600" cy="1257300"/>
          </a:xfrm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8600" y="1340768"/>
            <a:ext cx="8915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698" dir="2700000" algn="ctr" rotWithShape="0">
              <a:schemeClr val="bg2">
                <a:alpha val="99962"/>
              </a:schemeClr>
            </a:outerShdw>
          </a:effec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Ocean-continent </a:t>
            </a: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convergence  </a:t>
            </a:r>
            <a:endParaRPr lang="en-US" sz="2200" dirty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download (5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832" y="2060848"/>
            <a:ext cx="3790528" cy="4415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60" name="Picture 8" descr="Ocean-oce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b="10919"/>
          <a:stretch>
            <a:fillRect/>
          </a:stretch>
        </p:blipFill>
        <p:spPr>
          <a:xfrm>
            <a:off x="251520" y="3573016"/>
            <a:ext cx="3749382" cy="2160240"/>
          </a:xfrm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467544" y="1412776"/>
            <a:ext cx="8915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698" dir="2700000" algn="ctr" rotWithShape="0">
              <a:schemeClr val="bg2">
                <a:alpha val="99962"/>
              </a:schemeClr>
            </a:outerShdw>
          </a:effectLst>
        </p:spPr>
        <p:txBody>
          <a:bodyPr/>
          <a:lstStyle/>
          <a:p>
            <a:pPr marL="914400" indent="-914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Ocean-ocean </a:t>
            </a: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convergence  </a:t>
            </a:r>
            <a:endParaRPr lang="en-US" sz="2200" dirty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  <a:p>
            <a:pPr marL="914400" indent="-914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endParaRPr lang="en-US" sz="2200" dirty="0" smtClean="0">
              <a:latin typeface="Times New Roman" pitchFamily="18" charset="0"/>
              <a:ea typeface="MS Pゴシック" pitchFamily="-92" charset="-128"/>
              <a:cs typeface="Times New Roman" pitchFamily="18" charset="0"/>
            </a:endParaRPr>
          </a:p>
          <a:p>
            <a:pPr marL="914400" indent="-91440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Trench </a:t>
            </a: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&amp; </a:t>
            </a:r>
            <a:r>
              <a:rPr lang="en-US" sz="2200" dirty="0" smtClean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Island </a:t>
            </a:r>
            <a:r>
              <a:rPr lang="en-US" sz="2200" dirty="0">
                <a:latin typeface="Times New Roman" pitchFamily="18" charset="0"/>
                <a:ea typeface="MS Pゴシック" pitchFamily="-92" charset="-128"/>
                <a:cs typeface="Times New Roman" pitchFamily="18" charset="0"/>
              </a:rPr>
              <a:t>arc</a:t>
            </a:r>
          </a:p>
        </p:txBody>
      </p:sp>
      <p:pic>
        <p:nvPicPr>
          <p:cNvPr id="125962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716016" y="2924944"/>
            <a:ext cx="4152900" cy="3082925"/>
          </a:xfrm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127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-262880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6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imjhim\Desktop\subd_zon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24744"/>
            <a:ext cx="6248400" cy="5362575"/>
          </a:xfrm>
          <a:prstGeom prst="rect">
            <a:avLst/>
          </a:prstGeom>
          <a:noFill/>
        </p:spPr>
      </p:pic>
      <p:sp>
        <p:nvSpPr>
          <p:cNvPr id="6" name="Text Box 6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-1332656" y="188640"/>
            <a:ext cx="5791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Flux </a:t>
            </a:r>
            <a:r>
              <a:rPr lang="en-US" sz="24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mELTING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306975"/>
            <a:ext cx="7899722" cy="48344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37" tIns="28575" rIns="71437" bIns="28575" numCol="1" anchor="t" anchorCtr="0" compatLnSpc="1">
            <a:prstTxWarp prst="textNoShape">
              <a:avLst/>
            </a:prstTxWarp>
            <a:spAutoFit/>
          </a:bodyPr>
          <a:lstStyle/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b="0" dirty="0">
                <a:latin typeface="Times New Roman" pitchFamily="18" charset="0"/>
                <a:cs typeface="Times New Roman" pitchFamily="18" charset="0"/>
              </a:rPr>
              <a:t>The unifying concept of 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b="0" dirty="0">
                <a:latin typeface="Times New Roman" pitchFamily="18" charset="0"/>
                <a:cs typeface="Times New Roman" pitchFamily="18" charset="0"/>
              </a:rPr>
              <a:t>Earth sciences.</a:t>
            </a:r>
          </a:p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b="0" dirty="0">
                <a:latin typeface="Times New Roman" pitchFamily="18" charset="0"/>
                <a:cs typeface="Times New Roman" pitchFamily="18" charset="0"/>
              </a:rPr>
              <a:t>The outer portion of the Earth is made up of about 20 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distinct “plates</a:t>
            </a:r>
            <a:r>
              <a:rPr lang="en-US" b="0" dirty="0">
                <a:latin typeface="Times New Roman" pitchFamily="18" charset="0"/>
                <a:cs typeface="Times New Roman" pitchFamily="18" charset="0"/>
              </a:rPr>
              <a:t>” (~ 100 km thick) that move relative to each other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Plates interact with each other along their edges (plate boundaries)</a:t>
            </a:r>
          </a:p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Plate boundaries have high degree of tectonic activity</a:t>
            </a:r>
          </a:p>
          <a:p>
            <a:pPr marL="458788" lvl="1">
              <a:buClr>
                <a:schemeClr val="hlink"/>
              </a:buClr>
              <a:buFont typeface="Times New Roman" pitchFamily="18" charset="0"/>
              <a:buChar char="–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mountain building</a:t>
            </a:r>
          </a:p>
          <a:p>
            <a:pPr marL="458788" lvl="1">
              <a:buClr>
                <a:schemeClr val="hlink"/>
              </a:buClr>
              <a:buFont typeface="Times New Roman" pitchFamily="18" charset="0"/>
              <a:buChar char="–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earthquakes</a:t>
            </a:r>
          </a:p>
          <a:p>
            <a:pPr marL="458788" lvl="1">
              <a:buClr>
                <a:schemeClr val="hlink"/>
              </a:buClr>
              <a:buFont typeface="Times New Roman" pitchFamily="18" charset="0"/>
              <a:buChar char="–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volcanoes</a:t>
            </a:r>
          </a:p>
          <a:p>
            <a:pPr marL="384175" indent="-384175" algn="just" defTabSz="1023938">
              <a:lnSpc>
                <a:spcPct val="150000"/>
              </a:lnSpc>
              <a:spcBef>
                <a:spcPct val="48000"/>
              </a:spcBef>
            </a:pP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-54056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Plate tectonics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2173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971600" y="2060848"/>
            <a:ext cx="5089525" cy="417513"/>
          </a:xfrm>
        </p:spPr>
        <p:txBody>
          <a:bodyPr>
            <a:normAutofit/>
          </a:bodyPr>
          <a:lstStyle/>
          <a:p>
            <a:pPr marL="225425" indent="-225425">
              <a:buSzTx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Plates slide past one another</a:t>
            </a:r>
          </a:p>
        </p:txBody>
      </p:sp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611560" y="1196752"/>
            <a:ext cx="4169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Tx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 Crust is neither created nor destroyed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-180528" y="26064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 plate boundary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download (6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2852936"/>
            <a:ext cx="5192787" cy="3144421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1" name="Picture 5" descr="san andreas">
            <a:hlinkClick r:id="rId2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148064" y="1905082"/>
            <a:ext cx="3435549" cy="4267118"/>
          </a:xfrm>
          <a:ln/>
        </p:spPr>
      </p:pic>
      <p:sp>
        <p:nvSpPr>
          <p:cNvPr id="121862" name="Text Box 6"/>
          <p:cNvSpPr txBox="1">
            <a:spLocks noChangeArrowheads="1"/>
          </p:cNvSpPr>
          <p:nvPr/>
        </p:nvSpPr>
        <p:spPr bwMode="auto">
          <a:xfrm>
            <a:off x="5724128" y="1052736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San Andreas Fault</a:t>
            </a:r>
          </a:p>
        </p:txBody>
      </p:sp>
      <p:sp>
        <p:nvSpPr>
          <p:cNvPr id="121864" name="Text Box 8"/>
          <p:cNvSpPr txBox="1">
            <a:spLocks noChangeArrowheads="1"/>
          </p:cNvSpPr>
          <p:nvPr/>
        </p:nvSpPr>
        <p:spPr bwMode="auto">
          <a:xfrm>
            <a:off x="1489075" y="5622925"/>
            <a:ext cx="23759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Calexico, California</a:t>
            </a:r>
          </a:p>
        </p:txBody>
      </p:sp>
      <p:sp>
        <p:nvSpPr>
          <p:cNvPr id="121865" name="Text Box 9"/>
          <p:cNvSpPr txBox="1">
            <a:spLocks noChangeArrowheads="1"/>
          </p:cNvSpPr>
          <p:nvPr/>
        </p:nvSpPr>
        <p:spPr bwMode="auto">
          <a:xfrm>
            <a:off x="5004048" y="6237312"/>
            <a:ext cx="39276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Carrizo Plains, Central California</a:t>
            </a:r>
          </a:p>
        </p:txBody>
      </p:sp>
      <p:pic>
        <p:nvPicPr>
          <p:cNvPr id="8" name="Picture 5" descr="transformboundari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772816"/>
            <a:ext cx="3886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2664" y="260648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 plate boundary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 t="40896" b="3143"/>
          <a:stretch>
            <a:fillRect/>
          </a:stretch>
        </p:blipFill>
        <p:spPr bwMode="auto">
          <a:xfrm>
            <a:off x="251520" y="1844824"/>
            <a:ext cx="8532440" cy="327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0" y="260648"/>
            <a:ext cx="9144000" cy="6778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endParaRPr lang="en-US" sz="1400" dirty="0"/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Summary of Plate Movements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4" name="Picture 6" descr="plate boundarie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b="20450"/>
          <a:stretch>
            <a:fillRect/>
          </a:stretch>
        </p:blipFill>
        <p:spPr>
          <a:xfrm>
            <a:off x="827584" y="2276872"/>
            <a:ext cx="7924800" cy="4233863"/>
          </a:xfrm>
          <a:noFill/>
          <a:ln/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Convection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currents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0" y="764704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In 1960`s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convection currents has been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proposed as driving force to move continents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5" descr="Convection currents"/>
          <p:cNvPicPr>
            <a:picLocks noChangeAspect="1" noChangeArrowheads="1"/>
          </p:cNvPicPr>
          <p:nvPr/>
        </p:nvPicPr>
        <p:blipFill>
          <a:blip r:embed="rId2" cstate="print"/>
          <a:srcRect t="12801"/>
          <a:stretch>
            <a:fillRect/>
          </a:stretch>
        </p:blipFill>
        <p:spPr bwMode="auto">
          <a:xfrm>
            <a:off x="467544" y="1700808"/>
            <a:ext cx="4648200" cy="303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3400" y="5562600"/>
            <a:ext cx="83089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2800" dirty="0" smtClean="0">
                <a:solidFill>
                  <a:srgbClr val="FF3300"/>
                </a:solidFill>
                <a:latin typeface="Arial" charset="0"/>
              </a:rPr>
              <a:t> 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Movement of matter </a:t>
            </a:r>
            <a:r>
              <a:rPr lang="en-US" sz="2800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driven by Earth’s internal and </a:t>
            </a:r>
            <a:r>
              <a:rPr lang="en-US" sz="2800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external 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sources of energy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Convection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currents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0" y="908720"/>
            <a:ext cx="8334375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Driving force for convection?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52" name="Picture 16" descr="convec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b="9871"/>
          <a:stretch>
            <a:fillRect/>
          </a:stretch>
        </p:blipFill>
        <p:spPr>
          <a:xfrm>
            <a:off x="381000" y="2057400"/>
            <a:ext cx="8382000" cy="3581400"/>
          </a:xfrm>
          <a:noFill/>
          <a:ln/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Convection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currents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114" y="1314450"/>
            <a:ext cx="8515350" cy="492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0" y="0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How deep does the convection occurs?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395536" y="6237312"/>
            <a:ext cx="833437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noProof="0" dirty="0" smtClean="0">
                <a:latin typeface="Times New Roman" pitchFamily="18" charset="0"/>
                <a:cs typeface="Times New Roman" pitchFamily="18" charset="0"/>
              </a:rPr>
              <a:t>Two competing hypotheses for the mantle convection system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188640"/>
            <a:ext cx="5186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Rates and History of plate movements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520" y="1340768"/>
            <a:ext cx="8327921" cy="334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 fast do plates move?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 some plates move faster than others, and if so, why?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 the velocity of plate movements today the same as it was in the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Geologic past?</a:t>
            </a:r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188640"/>
            <a:ext cx="5186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Rates and History of plate movements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7" descr="MagReversals"/>
          <p:cNvPicPr>
            <a:picLocks noChangeAspect="1" noChangeArrowheads="1"/>
          </p:cNvPicPr>
          <p:nvPr/>
        </p:nvPicPr>
        <p:blipFill>
          <a:blip r:embed="rId2" cstate="print"/>
          <a:srcRect t="36000"/>
          <a:stretch>
            <a:fillRect/>
          </a:stretch>
        </p:blipFill>
        <p:spPr bwMode="auto">
          <a:xfrm>
            <a:off x="1331640" y="2420888"/>
            <a:ext cx="7010400" cy="3365500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1520" y="1124744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7509368" cy="363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052736"/>
            <a:ext cx="8820472" cy="115954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37" tIns="28575" rIns="71437" bIns="28575" numCol="1" anchor="t" anchorCtr="0" compatLnSpc="1">
            <a:prstTxWarp prst="textNoShape">
              <a:avLst/>
            </a:prstTxWarp>
            <a:spAutoFit/>
          </a:bodyPr>
          <a:lstStyle/>
          <a:p>
            <a:pPr marL="384175" indent="-384175" defTabSz="1023938">
              <a:lnSpc>
                <a:spcPct val="95000"/>
              </a:lnSpc>
              <a:spcBef>
                <a:spcPct val="48000"/>
              </a:spcBef>
            </a:pP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Lithosphere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outer rigid shell of the earth (~ 100 km).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plates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are composed of this material.</a:t>
            </a:r>
          </a:p>
          <a:p>
            <a:pPr marL="384175" indent="-384175" defTabSz="1023938">
              <a:lnSpc>
                <a:spcPct val="95000"/>
              </a:lnSpc>
              <a:spcBef>
                <a:spcPct val="48000"/>
              </a:spcBef>
            </a:pPr>
            <a:r>
              <a:rPr lang="en-US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sthenosphere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part of mantle beneath lithosphere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figure 01-11.jpg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91426"/>
            <a:ext cx="6876256" cy="33939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467544" y="2492896"/>
            <a:ext cx="867645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23938">
              <a:lnSpc>
                <a:spcPct val="95000"/>
              </a:lnSpc>
              <a:spcBef>
                <a:spcPct val="48000"/>
              </a:spcBef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The lithosphere rides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on the top of the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Asthenosphere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2988840" y="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Plate tectonics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4930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775" y="2714624"/>
            <a:ext cx="7954125" cy="15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642938"/>
            <a:ext cx="56388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337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Paleomagnetism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981075"/>
            <a:ext cx="760095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1520" y="0"/>
            <a:ext cx="57944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The global isochron map of the ocean floor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1520" y="0"/>
            <a:ext cx="8493031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Reconstructing history of plate movements</a:t>
            </a:r>
          </a:p>
          <a:p>
            <a:pPr marL="225425" indent="-225425">
              <a:buClr>
                <a:schemeClr val="hlink"/>
              </a:buClr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 floor isochron</a:t>
            </a:r>
          </a:p>
          <a:p>
            <a:pPr marL="225425" indent="-225425">
              <a:buClr>
                <a:schemeClr val="hlink"/>
              </a:buClr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-Transform fault boundaries</a:t>
            </a:r>
          </a:p>
          <a:p>
            <a:pPr marL="225425" indent="-225425">
              <a:buClr>
                <a:schemeClr val="hlink"/>
              </a:buClr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Evidences also derived from rock types, fossils, mountain belts etc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0000" y="2276872"/>
            <a:ext cx="6246932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972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Assembly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1520" y="0"/>
            <a:ext cx="2972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Assembly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r="10021"/>
          <a:stretch>
            <a:fillRect/>
          </a:stretch>
        </p:blipFill>
        <p:spPr bwMode="auto">
          <a:xfrm>
            <a:off x="1012670" y="1412776"/>
            <a:ext cx="636764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972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Assembly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628800"/>
            <a:ext cx="6495204" cy="328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1520" y="0"/>
            <a:ext cx="2972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Assembly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388" r="9505"/>
          <a:stretch>
            <a:fillRect/>
          </a:stretch>
        </p:blipFill>
        <p:spPr bwMode="auto">
          <a:xfrm>
            <a:off x="971600" y="1412776"/>
            <a:ext cx="7353125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0"/>
            <a:ext cx="8529638" cy="1144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Supercontinent of Pangaea</a:t>
            </a:r>
            <a:b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237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million years ago)</a:t>
            </a:r>
          </a:p>
        </p:txBody>
      </p:sp>
      <p:pic>
        <p:nvPicPr>
          <p:cNvPr id="217091" name="Picture 3" descr="figure 01-18.jpg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860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4293096"/>
            <a:ext cx="2654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Panthalassic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ocean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1921893">
            <a:off x="4996390" y="4817997"/>
            <a:ext cx="2654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Tethys ocean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67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32856"/>
            <a:ext cx="712188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9234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Break up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3528" y="836712"/>
            <a:ext cx="637866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Evidence-rift system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-volcanic rocks from Nova Scotia and </a:t>
            </a:r>
          </a:p>
          <a:p>
            <a:pPr marL="225425" indent="-225425"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North Carolina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1700808"/>
            <a:ext cx="5146675" cy="6270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Present-day Plates</a:t>
            </a:r>
          </a:p>
        </p:txBody>
      </p:sp>
      <p:pic>
        <p:nvPicPr>
          <p:cNvPr id="206851" name="Picture 3" descr="figure 01-12.jpg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91" t="1613" r="1270" b="3220"/>
          <a:stretch>
            <a:fillRect/>
          </a:stretch>
        </p:blipFill>
        <p:spPr bwMode="auto">
          <a:xfrm>
            <a:off x="0" y="1143000"/>
            <a:ext cx="9144000" cy="5289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2988840" y="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Present day plates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987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t="6015" r="9936" b="8764"/>
          <a:stretch>
            <a:fillRect/>
          </a:stretch>
        </p:blipFill>
        <p:spPr bwMode="auto">
          <a:xfrm>
            <a:off x="1259632" y="2204864"/>
            <a:ext cx="6965817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9234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Break up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3528" y="836712"/>
            <a:ext cx="80011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Early stage of break up- Atlantic ocean opened up and Tethys sea contracted</a:t>
            </a:r>
          </a:p>
          <a:p>
            <a:pPr marL="225425" indent="-225425">
              <a:buClr>
                <a:schemeClr val="hlink"/>
              </a:buClr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                    -Southern continents and northern continent split up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420888"/>
            <a:ext cx="7306405" cy="423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29234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Break up of Pangaea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3528" y="836712"/>
            <a:ext cx="8352928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Early stage of break up- Atlantic ocean opened and widened</a:t>
            </a:r>
          </a:p>
          <a:p>
            <a:pPr marL="225425" indent="-225425">
              <a:lnSpc>
                <a:spcPct val="150000"/>
              </a:lnSpc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                      -Tethys ocean was closing to form Mediterranean</a:t>
            </a:r>
          </a:p>
          <a:p>
            <a:pPr marL="225425" indent="-225425">
              <a:lnSpc>
                <a:spcPct val="150000"/>
              </a:lnSpc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                      - India was well going northward</a:t>
            </a:r>
          </a:p>
          <a:p>
            <a:pPr marL="225425" indent="-225425"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            </a:t>
            </a:r>
          </a:p>
          <a:p>
            <a:pPr marL="225425" indent="-225425">
              <a:buClr>
                <a:schemeClr val="hlink"/>
              </a:buClr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25425" indent="-225425">
              <a:buClr>
                <a:schemeClr val="hlink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                    -up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t="7018" r="2552"/>
          <a:stretch>
            <a:fillRect/>
          </a:stretch>
        </p:blipFill>
        <p:spPr bwMode="auto">
          <a:xfrm>
            <a:off x="163747" y="2038704"/>
            <a:ext cx="874285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1520" y="0"/>
            <a:ext cx="4612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5425" indent="-225425">
              <a:buClr>
                <a:schemeClr val="hlink"/>
              </a:buClr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The present day and future world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 descr="5.3 Paricutin.JPG                                              000040C0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83" y="476672"/>
            <a:ext cx="8938813" cy="5945241"/>
          </a:xfrm>
          <a:prstGeom prst="rect">
            <a:avLst/>
          </a:prstGeom>
          <a:noFill/>
        </p:spPr>
      </p:pic>
      <p:sp>
        <p:nvSpPr>
          <p:cNvPr id="7" name="Rectangle 1029"/>
          <p:cNvSpPr txBox="1">
            <a:spLocks noChangeArrowheads="1"/>
          </p:cNvSpPr>
          <p:nvPr/>
        </p:nvSpPr>
        <p:spPr bwMode="auto">
          <a:xfrm>
            <a:off x="0" y="4365104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Volcanoes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lo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836712"/>
            <a:ext cx="3849608" cy="3032180"/>
          </a:xfrm>
          <a:prstGeom prst="rect">
            <a:avLst/>
          </a:prstGeom>
        </p:spPr>
      </p:pic>
      <p:pic>
        <p:nvPicPr>
          <p:cNvPr id="4" name="Picture 3" descr="download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077072"/>
            <a:ext cx="3909680" cy="25922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3744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Eruption at Pompeii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170px-Pompeii_Garden_of_the_Fugitives_0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71106" y="908720"/>
            <a:ext cx="3721373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&#10;box 05-01.jpg   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1050"/>
            <a:ext cx="8892480" cy="6076950"/>
          </a:xfrm>
          <a:prstGeom prst="rect">
            <a:avLst/>
          </a:prstGeom>
          <a:noFill/>
        </p:spPr>
      </p:pic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251520" y="-369912"/>
            <a:ext cx="9144000" cy="99060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May 1990 Eruption of Kilauea, Hawaii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76200" y="6437313"/>
            <a:ext cx="15668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James Cachero/Sygma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188640"/>
            <a:ext cx="4169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Plumbing System of a Volcano</a:t>
            </a:r>
            <a:endParaRPr lang="en-IN" sz="2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4176464" cy="56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99584" y="5157192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Originates from the </a:t>
            </a:r>
          </a:p>
          <a:p>
            <a:r>
              <a:rPr lang="en-IN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Asthenosphere</a:t>
            </a:r>
            <a:endParaRPr lang="en-IN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52120" y="4221088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Rise through the </a:t>
            </a:r>
          </a:p>
          <a:p>
            <a:r>
              <a:rPr lang="en-I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lithosphere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5436096" y="1700808"/>
            <a:ext cx="3096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Lava accumulates on the surface to form volcano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8496" y="3509392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Lava erupts through  a Central and side vents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332656"/>
            <a:ext cx="2146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Lavas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628800"/>
            <a:ext cx="3384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Basaltic Lavas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Andesitic Lavas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Rhyolitic Lavas</a:t>
            </a:r>
            <a:endParaRPr lang="en-IN" sz="2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340768"/>
            <a:ext cx="4880899" cy="297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9512" y="188640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Basaltic Lavas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39952" y="4365104"/>
            <a:ext cx="47525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 central vent eruption from Kilauea, Hawaii produces fast flowing Basaltic lavas</a:t>
            </a:r>
            <a:endParaRPr lang="en-I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528" y="1556792"/>
            <a:ext cx="2577950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Mid oceanic ridges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Mafic</a:t>
            </a:r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in composition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Higher temperature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Rarely explosive</a:t>
            </a:r>
            <a:endParaRPr lang="en-IN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figure 05-03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6188" y="836712"/>
            <a:ext cx="5710188" cy="5860777"/>
          </a:xfrm>
          <a:prstGeom prst="rect">
            <a:avLst/>
          </a:prstGeom>
          <a:noFill/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12725" y="6291263"/>
            <a:ext cx="122555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Kim Heacox/DRX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3419872" y="5229200"/>
            <a:ext cx="48245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Helvetica" charset="0"/>
              </a:rPr>
              <a:t>Pahoehoe</a:t>
            </a:r>
            <a:r>
              <a:rPr 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Helvetica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Helvetica" charset="0"/>
              </a:rPr>
              <a:t> Lava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Helvetica" charset="0"/>
            </a:endParaRP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4190404" y="1180257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Helvetica" charset="0"/>
              </a:rPr>
              <a:t>Aa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Helvetica" charset="0"/>
              </a:rPr>
              <a:t> Lava</a:t>
            </a:r>
            <a:endParaRPr lang="en-US" sz="2800" b="1" dirty="0">
              <a:solidFill>
                <a:schemeClr val="accent2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3159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 of   Basaltic Lavas</a:t>
            </a:r>
            <a:endParaRPr lang="en-IN" sz="2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 01-14.jpg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3326"/>
            <a:ext cx="9036496" cy="41746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980728"/>
            <a:ext cx="9090756" cy="108876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37" tIns="28575" rIns="71437" bIns="28575" numCol="1" anchor="t" anchorCtr="0" compatLnSpc="1">
            <a:prstTxWarp prst="textNoShape">
              <a:avLst/>
            </a:prstTxWarp>
            <a:spAutoFit/>
          </a:bodyPr>
          <a:lstStyle/>
          <a:p>
            <a:pPr marL="1066800" indent="-1066800" defTabSz="1023938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FontTx/>
              <a:buAutoNum type="arabicPeriod"/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Divergent      </a:t>
            </a:r>
          </a:p>
          <a:p>
            <a:pPr marL="1066800" indent="-1066800" defTabSz="1023938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FontTx/>
              <a:buAutoNum type="arabicPeriod"/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Convergent       </a:t>
            </a:r>
          </a:p>
          <a:p>
            <a:pPr marL="1066800" indent="-1066800" defTabSz="1023938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FontTx/>
              <a:buAutoNum type="arabicPeriod"/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Transform/Conservative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536" y="188640"/>
            <a:ext cx="8568952" cy="46705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37" tIns="28575" rIns="71437" bIns="28575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066800" marR="0" lvl="0" indent="-1066800" algn="l" defTabSz="1023938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latin typeface="Times New Roman" pitchFamily="18" charset="0"/>
                <a:cs typeface="Times New Roman" pitchFamily="18" charset="0"/>
              </a:rPr>
              <a:t>Three types of plate boundaries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4270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figure 05-04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4824"/>
            <a:ext cx="3888432" cy="3586944"/>
          </a:xfrm>
          <a:prstGeom prst="rect">
            <a:avLst/>
          </a:prstGeom>
          <a:noFill/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295400" y="6324600"/>
            <a:ext cx="2454275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Woods Hole Oceanographic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520" y="260648"/>
            <a:ext cx="174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Pillow Lava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download_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548680"/>
            <a:ext cx="3147216" cy="2520280"/>
          </a:xfrm>
          <a:prstGeom prst="rect">
            <a:avLst/>
          </a:prstGeom>
        </p:spPr>
      </p:pic>
      <p:pic>
        <p:nvPicPr>
          <p:cNvPr id="9" name="Picture 8" descr="pillow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1" y="3356992"/>
            <a:ext cx="3275391" cy="2376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188640"/>
            <a:ext cx="2279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Andesitic Lavas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538" r="3556"/>
          <a:stretch>
            <a:fillRect/>
          </a:stretch>
        </p:blipFill>
        <p:spPr bwMode="auto">
          <a:xfrm>
            <a:off x="4716016" y="1412775"/>
            <a:ext cx="4150388" cy="342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572000" y="4941168"/>
            <a:ext cx="48245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Mount St Helens, a andesitic volcano in south-western Washington state</a:t>
            </a:r>
            <a:endParaRPr lang="en-I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556792"/>
            <a:ext cx="36724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Intermediate SiO</a:t>
            </a:r>
            <a:r>
              <a:rPr lang="en-IN" sz="2000" b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Flow relatively slow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Temperature lower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Subduction settings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Phreatic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explosions</a:t>
            </a:r>
          </a:p>
          <a:p>
            <a:pPr>
              <a:buFont typeface="Arial" pitchFamily="34" charset="0"/>
              <a:buChar char="•"/>
            </a:pPr>
            <a:endParaRPr lang="en-IN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1" name="Picture 3" descr="figure 05-18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5326760" cy="5229200"/>
          </a:xfrm>
          <a:prstGeom prst="rect">
            <a:avLst/>
          </a:prstGeom>
          <a:noFill/>
        </p:spPr>
      </p:pic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212725" y="6291263"/>
            <a:ext cx="216535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Maritime Safety Agency, Japan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7543800" y="6172200"/>
            <a:ext cx="1292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Fig. 5.18</a:t>
            </a:r>
          </a:p>
        </p:txBody>
      </p: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7010400" y="1828800"/>
            <a:ext cx="21336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Helvetica" charset="0"/>
              </a:rPr>
              <a:t>Phreatic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Helvetica" charset="0"/>
              </a:rPr>
              <a:t>Explosion 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Helvetica" charset="0"/>
              </a:rPr>
              <a:t>in the 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Helvetica" charset="0"/>
              </a:rPr>
              <a:t>Pacific</a:t>
            </a:r>
            <a:endParaRPr lang="en-US" sz="3600" b="1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512" y="0"/>
            <a:ext cx="2716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/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Phreatic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explosions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188640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Rhyolitic Lavas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9992" y="4725144"/>
            <a:ext cx="4464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Viscous </a:t>
            </a:r>
            <a:r>
              <a:rPr lang="en-IN" sz="20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rhyolite</a:t>
            </a:r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lava flow. Wilson Butte dome, Long Valley, California</a:t>
            </a:r>
            <a:endParaRPr lang="en-IN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download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5976" y="1556792"/>
            <a:ext cx="4516570" cy="28149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528" y="1556792"/>
            <a:ext cx="36724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High silica (~68%)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Temperature lower (600-800)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Thick bulbous deposits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I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Gases are easily trapped with in </a:t>
            </a:r>
            <a:r>
              <a:rPr lang="en-IN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ryholitic</a:t>
            </a:r>
            <a:r>
              <a:rPr lang="en-I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lavas</a:t>
            </a:r>
            <a:endParaRPr lang="en-IN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ChangeArrowheads="1"/>
          </p:cNvSpPr>
          <p:nvPr/>
        </p:nvSpPr>
        <p:spPr bwMode="auto">
          <a:xfrm>
            <a:off x="685800" y="6323013"/>
            <a:ext cx="1906588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7219" name="Rectangle 3"/>
          <p:cNvSpPr>
            <a:spLocks noChangeArrowheads="1"/>
          </p:cNvSpPr>
          <p:nvPr/>
        </p:nvSpPr>
        <p:spPr bwMode="auto">
          <a:xfrm>
            <a:off x="3122613" y="6323013"/>
            <a:ext cx="2898775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2625" y="1966913"/>
            <a:ext cx="7764463" cy="4106862"/>
          </a:xfrm>
          <a:noFill/>
          <a:ln w="12700">
            <a:miter lim="800000"/>
            <a:headEnd/>
            <a:tailEnd/>
          </a:ln>
        </p:spPr>
        <p:txBody>
          <a:bodyPr vert="horz" wrap="square" lIns="88593" tIns="44296" rIns="88593" bIns="44296" numCol="1" anchor="t" anchorCtr="0" compatLnSpc="1">
            <a:prstTxWarp prst="textNoShape">
              <a:avLst/>
            </a:prstTxWarp>
            <a:normAutofit/>
          </a:bodyPr>
          <a:lstStyle/>
          <a:p>
            <a:pPr marL="304800" indent="-304800" defTabSz="814388">
              <a:buFontTx/>
              <a:buNone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Obsidian</a:t>
            </a:r>
          </a:p>
          <a:p>
            <a:pPr marL="304800" indent="-304800" defTabSz="814388">
              <a:buFontTx/>
              <a:buNone/>
            </a:pP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Tx/>
              <a:buNone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Vesicular</a:t>
            </a:r>
          </a:p>
          <a:p>
            <a:pPr marL="304800" indent="-304800" defTabSz="814388">
              <a:buFontTx/>
              <a:buNone/>
            </a:pPr>
            <a:endParaRPr lang="en-US" sz="2400" b="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Tx/>
              <a:buNone/>
            </a:pPr>
            <a:endParaRPr 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1560" y="332656"/>
            <a:ext cx="3623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Textures of Volcanic rocks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188640"/>
            <a:ext cx="1382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Obsidian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obsidian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132856"/>
            <a:ext cx="4003338" cy="2808312"/>
          </a:xfrm>
          <a:prstGeom prst="rect">
            <a:avLst/>
          </a:prstGeom>
        </p:spPr>
      </p:pic>
      <p:pic>
        <p:nvPicPr>
          <p:cNvPr id="4" name="Picture 3" descr="obsidian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2276872"/>
            <a:ext cx="3814728" cy="2700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5517232"/>
            <a:ext cx="5184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Silica rich rapidly cooled lavas form obsidian </a:t>
            </a:r>
            <a:endParaRPr lang="en-IN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figure 05-05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169808" y="1834104"/>
            <a:ext cx="4908044" cy="3345309"/>
          </a:xfrm>
          <a:prstGeom prst="rect">
            <a:avLst/>
          </a:prstGeom>
          <a:noFill/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12725" y="6291263"/>
            <a:ext cx="1970088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Glen Oliver/Visuals Unlimited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512" y="0"/>
            <a:ext cx="2295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Vesicular Basalt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4642828" y="1124744"/>
            <a:ext cx="3909680" cy="3249652"/>
            <a:chOff x="4642828" y="1124744"/>
            <a:chExt cx="3909680" cy="3249652"/>
          </a:xfrm>
        </p:grpSpPr>
        <p:pic>
          <p:nvPicPr>
            <p:cNvPr id="8" name="Picture 7" descr="pumic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2828" y="1124744"/>
              <a:ext cx="3909680" cy="259228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148064" y="4005064"/>
              <a:ext cx="26019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defTabSz="814388"/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Pumice floating in water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figure 05-06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4297" t="3333" r="2567" b="3333"/>
          <a:stretch>
            <a:fillRect/>
          </a:stretch>
        </p:blipFill>
        <p:spPr bwMode="auto">
          <a:xfrm>
            <a:off x="539552" y="1412776"/>
            <a:ext cx="3543325" cy="4578870"/>
          </a:xfrm>
          <a:prstGeom prst="rect">
            <a:avLst/>
          </a:prstGeom>
          <a:noFill/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28600" y="6324600"/>
            <a:ext cx="26035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Gregory G. Dimijian/Photo Researchers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deposits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6027003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Explosive eruption at </a:t>
            </a:r>
            <a:r>
              <a:rPr lang="en-US" sz="20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Arenal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Volcano, Costa Rica</a:t>
            </a:r>
            <a:endParaRPr 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6056" y="162880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ejecta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6056" y="2924944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flows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deposits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1268760"/>
            <a:ext cx="69127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>
              <a:buFont typeface="Arial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ash – less than 2mm in diameter 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Bombs-  large fragments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814" t="2833" b="2261"/>
          <a:stretch>
            <a:fillRect/>
          </a:stretch>
        </p:blipFill>
        <p:spPr bwMode="auto">
          <a:xfrm>
            <a:off x="5148064" y="2852936"/>
            <a:ext cx="3540380" cy="2767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156176" y="6165304"/>
            <a:ext cx="1760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Bombs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7" name="Picture 6" descr="as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2924944"/>
            <a:ext cx="4003723" cy="2664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59632" y="6093296"/>
            <a:ext cx="141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ash</a:t>
            </a:r>
            <a:endParaRPr lang="en-IN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deposits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88840"/>
            <a:ext cx="8452557" cy="319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75656" y="522920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Tuff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59624" y="53012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Volcanic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breccia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32856"/>
            <a:ext cx="8229600" cy="13843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Plate Boundaries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3200" dirty="0">
                <a:solidFill>
                  <a:srgbClr val="FFFF66"/>
                </a:solidFill>
              </a:rPr>
              <a:t>Divergent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6744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1981200" y="5715000"/>
            <a:ext cx="6248400" cy="4572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Plates move away from each other</a:t>
            </a:r>
          </a:p>
        </p:txBody>
      </p:sp>
      <p:pic>
        <p:nvPicPr>
          <p:cNvPr id="116746" name="Picture 10" descr="divergent">
            <a:hlinkClick r:id="rId3" action="ppaction://hlinkfile"/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914400" y="1447800"/>
            <a:ext cx="7391400" cy="4154488"/>
          </a:xfrm>
          <a:ln/>
        </p:spPr>
      </p:pic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981200" y="6248400"/>
            <a:ext cx="533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New crust is being formed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2988840" y="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Plate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-612576" y="98072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Divergent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764704"/>
            <a:ext cx="35814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9512" y="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flow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520" y="6396335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 flow plunged down the slopes of Mount </a:t>
            </a:r>
            <a:r>
              <a:rPr lang="en-US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Unzen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Japan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332656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Eruptive styles and landforms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1556792"/>
            <a:ext cx="820891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>
              <a:buFont typeface="Arial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Composition of magma</a:t>
            </a:r>
          </a:p>
          <a:p>
            <a:pPr marL="304800" indent="-304800" defTabSz="814388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- gas content</a:t>
            </a:r>
          </a:p>
          <a:p>
            <a:pPr marL="304800" indent="-304800" defTabSz="814388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-chemical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compostion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 of material erupted (lava versus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pyroclasts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Environmental condition in which it erupts </a:t>
            </a:r>
          </a:p>
          <a:p>
            <a:pPr marL="304800" indent="-304800" defTabSz="814388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           (submarine vs. continental)</a:t>
            </a:r>
          </a:p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6323013"/>
            <a:ext cx="1906588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3122613" y="6323013"/>
            <a:ext cx="2898775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988840"/>
            <a:ext cx="7764463" cy="4105275"/>
          </a:xfrm>
          <a:noFill/>
          <a:ln w="12700">
            <a:miter lim="800000"/>
            <a:headEnd/>
            <a:tailEnd/>
          </a:ln>
        </p:spPr>
        <p:txBody>
          <a:bodyPr vert="horz" wrap="square" lIns="88593" tIns="44296" rIns="88593" bIns="44296" numCol="1" anchor="t" anchorCtr="0" compatLnSpc="1">
            <a:prstTxWarp prst="textNoShape">
              <a:avLst/>
            </a:prstTxWarp>
          </a:bodyPr>
          <a:lstStyle/>
          <a:p>
            <a:pPr marL="304800" indent="-304800" defTabSz="814388">
              <a:lnSpc>
                <a:spcPct val="80000"/>
              </a:lnSpc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Low-viscosity lava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flows (Mafic)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lnSpc>
                <a:spcPct val="80000"/>
              </a:lnSpc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Gently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sloping flanks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between 2 and 10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degrees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496" y="0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Central Eruptions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08720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Shield Volcanoes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figure 05-10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88840"/>
            <a:ext cx="8231818" cy="395870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Shield Volcanoes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836712"/>
            <a:ext cx="3969429" cy="298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Maun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3933056"/>
            <a:ext cx="5733935" cy="25922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188640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Shield Volcanoes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 descr="Kresan 1e-05-09.jpg                                            0000BC93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80728"/>
            <a:ext cx="7232104" cy="5552855"/>
          </a:xfrm>
          <a:prstGeom prst="rect">
            <a:avLst/>
          </a:prstGeom>
          <a:noFill/>
        </p:spPr>
      </p:pic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-1332656" y="0"/>
            <a:ext cx="83529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Olympus Mons </a:t>
            </a:r>
            <a:r>
              <a:rPr 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Shield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Volcano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ChangeArrowheads="1"/>
          </p:cNvSpPr>
          <p:nvPr/>
        </p:nvSpPr>
        <p:spPr bwMode="auto">
          <a:xfrm>
            <a:off x="685800" y="6323013"/>
            <a:ext cx="1906588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1075" name="Rectangle 1027"/>
          <p:cNvSpPr>
            <a:spLocks noChangeArrowheads="1"/>
          </p:cNvSpPr>
          <p:nvPr/>
        </p:nvSpPr>
        <p:spPr bwMode="auto">
          <a:xfrm>
            <a:off x="3122613" y="6323013"/>
            <a:ext cx="2898775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1077" name="Rectangle 102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772816"/>
            <a:ext cx="8748464" cy="4106863"/>
          </a:xfrm>
          <a:noFill/>
          <a:ln w="12700">
            <a:miter lim="800000"/>
            <a:headEnd/>
            <a:tailEnd/>
          </a:ln>
        </p:spPr>
        <p:txBody>
          <a:bodyPr vert="horz" wrap="square" lIns="88593" tIns="44296" rIns="88593" bIns="44296" numCol="1" anchor="t" anchorCtr="0" compatLnSpc="1">
            <a:prstTxWarp prst="textNoShape">
              <a:avLst/>
            </a:prstTxWarp>
            <a:normAutofit/>
          </a:bodyPr>
          <a:lstStyle/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Formed of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only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Steep sides — ~30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degrees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Short duration of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activity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Larger fragments near to vent form steep slopes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0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Central Eruptions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3528" y="836712"/>
            <a:ext cx="1984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Cinder Cones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figure 05-12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340768"/>
            <a:ext cx="7092280" cy="505940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188640"/>
            <a:ext cx="1984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Cinder Cones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figure 05-13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4668706" cy="609329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580112" y="2132856"/>
            <a:ext cx="32403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Cerro Negro Cinder</a:t>
            </a:r>
          </a:p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Cone near  Managua</a:t>
            </a:r>
          </a:p>
          <a:p>
            <a:pPr marL="304800" indent="-304800" defTabSz="814388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Nicaragua in 1968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685800" y="6323013"/>
            <a:ext cx="1906588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3122613" y="6323013"/>
            <a:ext cx="2898775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64463" cy="4106863"/>
          </a:xfrm>
          <a:noFill/>
          <a:ln w="12700">
            <a:miter lim="800000"/>
            <a:headEnd/>
            <a:tailEnd/>
          </a:ln>
        </p:spPr>
        <p:txBody>
          <a:bodyPr vert="horz" wrap="square" lIns="88593" tIns="44296" rIns="88593" bIns="44296" numCol="1" anchor="t" anchorCtr="0" compatLnSpc="1">
            <a:prstTxWarp prst="textNoShape">
              <a:avLst/>
            </a:prstTxWarp>
            <a:normAutofit/>
          </a:bodyPr>
          <a:lstStyle/>
          <a:p>
            <a:pPr marL="304800" indent="-304800" defTabSz="8143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Forms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above a volcanic vent, a bulbous step sided mass of rock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Viscous lava — usually  silica-rich (or cooler magma)</a:t>
            </a:r>
          </a:p>
          <a:p>
            <a:pPr marL="304800" indent="-304800" defTabSz="8143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Associated with violent eruptions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-2340768" y="332656"/>
            <a:ext cx="83529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domes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seafloor"/>
          <p:cNvPicPr>
            <a:picLocks noChangeAspect="1" noChangeArrowheads="1"/>
          </p:cNvPicPr>
          <p:nvPr/>
        </p:nvPicPr>
        <p:blipFill>
          <a:blip r:embed="rId2" cstate="print"/>
          <a:srcRect l="6244" r="5074" b="42775"/>
          <a:stretch>
            <a:fillRect/>
          </a:stretch>
        </p:blipFill>
        <p:spPr bwMode="auto">
          <a:xfrm>
            <a:off x="381000" y="1752600"/>
            <a:ext cx="3657600" cy="43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6"/>
          <p:cNvSpPr>
            <a:spLocks noChangeArrowheads="1"/>
          </p:cNvSpPr>
          <p:nvPr/>
        </p:nvSpPr>
        <p:spPr bwMode="auto">
          <a:xfrm>
            <a:off x="4419600" y="2492896"/>
            <a:ext cx="4724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8925" indent="-288925" eaLnBrk="1" hangingPunct="1"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Youngest rocks form at ridge</a:t>
            </a:r>
            <a:br>
              <a:rPr lang="en-US" sz="2100" b="1" dirty="0">
                <a:latin typeface="Times New Roman" pitchFamily="18" charset="0"/>
                <a:cs typeface="Times New Roman" pitchFamily="18" charset="0"/>
              </a:rPr>
            </a:br>
            <a:endParaRPr lang="en-US" sz="2100" b="1" dirty="0">
              <a:latin typeface="Times New Roman" pitchFamily="18" charset="0"/>
              <a:cs typeface="Times New Roman" pitchFamily="18" charset="0"/>
            </a:endParaRPr>
          </a:p>
          <a:p>
            <a:pPr marL="288925" indent="-288925" eaLnBrk="1" hangingPunct="1"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Older rocks are further from ridge </a:t>
            </a:r>
            <a:r>
              <a:rPr lang="en-US" sz="2100" dirty="0">
                <a:latin typeface="Arial" charset="0"/>
              </a:rPr>
              <a:t/>
            </a:r>
            <a:br>
              <a:rPr lang="en-US" sz="2100" dirty="0">
                <a:latin typeface="Arial" charset="0"/>
              </a:rPr>
            </a:br>
            <a:endParaRPr lang="en-US" sz="2100" dirty="0">
              <a:latin typeface="Arial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5" name="Picture 1027" descr="figure 05-11-right.jpg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9225"/>
            <a:ext cx="8305800" cy="6708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3" descr="figure 05-11-left.jpg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0"/>
            <a:ext cx="6858000" cy="6762750"/>
          </a:xfrm>
          <a:prstGeom prst="rect">
            <a:avLst/>
          </a:prstGeom>
          <a:noFill/>
        </p:spPr>
      </p:pic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4114800" y="6400800"/>
            <a:ext cx="1328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Lyn Topinka/USGS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8153400" y="5867400"/>
            <a:ext cx="758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Fig. </a:t>
            </a:r>
          </a:p>
          <a:p>
            <a:r>
              <a:rPr lang="en-US" b="1">
                <a:solidFill>
                  <a:schemeClr val="bg1"/>
                </a:solidFill>
              </a:rPr>
              <a:t>5.11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7086600" y="2057400"/>
            <a:ext cx="2057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Lava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Dome</a:t>
            </a:r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H="1">
            <a:off x="4038600" y="2819400"/>
            <a:ext cx="2971800" cy="21336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 descr="Kresan 2e-05-01.jpg                                            0000BC93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40768"/>
            <a:ext cx="7668344" cy="4975104"/>
          </a:xfrm>
          <a:prstGeom prst="rect">
            <a:avLst/>
          </a:prstGeom>
          <a:noFill/>
        </p:spPr>
      </p:pic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676400" y="6437313"/>
            <a:ext cx="952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P. L. Kresan</a:t>
            </a: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title"/>
          </p:nvPr>
        </p:nvSpPr>
        <p:spPr>
          <a:xfrm>
            <a:off x="683568" y="-387424"/>
            <a:ext cx="91440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Inyo Obsidian Domes-California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685800" y="6323013"/>
            <a:ext cx="1906588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9027" name="Rectangle 3"/>
          <p:cNvSpPr>
            <a:spLocks noChangeArrowheads="1"/>
          </p:cNvSpPr>
          <p:nvPr/>
        </p:nvSpPr>
        <p:spPr bwMode="auto">
          <a:xfrm>
            <a:off x="3122613" y="6323013"/>
            <a:ext cx="2898775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12838"/>
            <a:ext cx="7764462" cy="5340498"/>
          </a:xfrm>
          <a:noFill/>
          <a:ln w="12700">
            <a:miter lim="800000"/>
            <a:headEnd/>
            <a:tailEnd/>
          </a:ln>
        </p:spPr>
        <p:txBody>
          <a:bodyPr vert="horz" wrap="square" lIns="88593" tIns="44296" rIns="88593" bIns="44296" numCol="1" anchor="t" anchorCtr="0" compatLnSpc="1">
            <a:prstTxWarp prst="textNoShape">
              <a:avLst/>
            </a:prstTxWarp>
            <a:normAutofit/>
          </a:bodyPr>
          <a:lstStyle/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Alternating pyroclastic layers and lava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flows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Slopes intermediate in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steepness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Intermittent eruptions over long time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span</a:t>
            </a:r>
          </a:p>
          <a:p>
            <a:pPr marL="304800" indent="-304800" defTabSz="814388">
              <a:buFont typeface="Arial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Mostly </a:t>
            </a:r>
            <a:r>
              <a:rPr lang="en-US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Andesite</a:t>
            </a:r>
            <a:endParaRPr lang="en-US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04800" indent="-304800" defTabSz="814388"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Distribution</a:t>
            </a:r>
          </a:p>
          <a:p>
            <a:pPr marL="661988" lvl="1" indent="-242888" defTabSz="814388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Circum-Pacific Belt (“Ring of Fire”)</a:t>
            </a:r>
          </a:p>
          <a:p>
            <a:pPr marL="661988" lvl="1" indent="-242888" defTabSz="814388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Mediterranean Belt</a:t>
            </a:r>
          </a:p>
        </p:txBody>
      </p:sp>
      <p:sp>
        <p:nvSpPr>
          <p:cNvPr id="6" name="Rectangle 5"/>
          <p:cNvSpPr/>
          <p:nvPr/>
        </p:nvSpPr>
        <p:spPr>
          <a:xfrm>
            <a:off x="683568" y="160882"/>
            <a:ext cx="3562001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Composite/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strato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Volcano</a:t>
            </a: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figure 05-14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52736"/>
            <a:ext cx="6381947" cy="494883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83568" y="160882"/>
            <a:ext cx="2707601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Composite Volcano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figure 05-15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44600"/>
            <a:ext cx="9144000" cy="5613400"/>
          </a:xfrm>
          <a:prstGeom prst="rect">
            <a:avLst/>
          </a:prstGeom>
          <a:noFill/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12725" y="6291263"/>
            <a:ext cx="1671638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Raga/The Stock Market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7467600" y="6096000"/>
            <a:ext cx="1292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Fig. 5.15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Mt Fujiyama, Japan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260648"/>
            <a:ext cx="1072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Crater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 bwMode="auto">
          <a:xfrm>
            <a:off x="323528" y="1412776"/>
            <a:ext cx="8204200" cy="2232342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Bowl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shape pit found at the summit of volcanic mountains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5" descr="xico-volcanic-crater-89809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2780928"/>
            <a:ext cx="4754880" cy="2889504"/>
          </a:xfrm>
          <a:prstGeom prst="rect">
            <a:avLst/>
          </a:prstGeom>
        </p:spPr>
      </p:pic>
      <p:sp>
        <p:nvSpPr>
          <p:cNvPr id="7" name="Rectangle 1027"/>
          <p:cNvSpPr txBox="1">
            <a:spLocks noChangeArrowheads="1"/>
          </p:cNvSpPr>
          <p:nvPr/>
        </p:nvSpPr>
        <p:spPr bwMode="auto">
          <a:xfrm>
            <a:off x="2411760" y="6046239"/>
            <a:ext cx="8204200" cy="1623521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Xico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volcanic crater, Mexico city</a:t>
            </a:r>
            <a:endParaRPr lang="en-US" sz="2400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ct val="4800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8204200" cy="1959575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Depression at top of volcano produced during an eruption</a:t>
            </a:r>
          </a:p>
          <a:p>
            <a:pPr>
              <a:lnSpc>
                <a:spcPct val="96000"/>
              </a:lnSpc>
              <a:spcBef>
                <a:spcPct val="48000"/>
              </a:spcBef>
              <a:buFont typeface="Arial" pitchFamily="34" charset="0"/>
              <a:buChar char="•"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48000"/>
              </a:spcBef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Great volume of magma are discharged rapidly from a large magma chamber, the chamber can no longer support it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520" y="260648"/>
            <a:ext cx="1364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Calderas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36576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1520" y="0"/>
            <a:ext cx="1364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Calderas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b="6897"/>
          <a:stretch>
            <a:fillRect/>
          </a:stretch>
        </p:blipFill>
        <p:spPr bwMode="auto">
          <a:xfrm>
            <a:off x="4463592" y="1268760"/>
            <a:ext cx="418853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365104"/>
            <a:ext cx="36861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4365104"/>
            <a:ext cx="3576257" cy="24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331640" y="908720"/>
            <a:ext cx="192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Volcanic eruption</a:t>
            </a:r>
            <a:endParaRPr lang="en-IN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4088" y="980728"/>
            <a:ext cx="3200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Magma chamber gets depleted</a:t>
            </a:r>
            <a:endParaRPr lang="en-IN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933056"/>
            <a:ext cx="513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Collapse of mountain summit into empty chamber</a:t>
            </a:r>
            <a:endParaRPr lang="en-IN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box 05-02-left.jpg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32886"/>
            <a:ext cx="8028384" cy="5925114"/>
          </a:xfrm>
          <a:prstGeom prst="rect">
            <a:avLst/>
          </a:prstGeom>
          <a:noFill/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12725" y="6291263"/>
            <a:ext cx="21463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Emil Muench/Photo Researchers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419872" y="188640"/>
            <a:ext cx="24768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Before May, 1980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188640"/>
            <a:ext cx="2877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Mt Fujiyama, Japan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1" name="Picture 1027" descr="&#10;box 01-01.jpg                                                  0000BE18Macintosh HD                   ABA78158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972" name="Text Box 1028"/>
          <p:cNvSpPr txBox="1">
            <a:spLocks noChangeArrowheads="1"/>
          </p:cNvSpPr>
          <p:nvPr/>
        </p:nvSpPr>
        <p:spPr bwMode="auto">
          <a:xfrm>
            <a:off x="0" y="6513513"/>
            <a:ext cx="26638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effectLst/>
                <a:latin typeface="Comic Sans MS" pitchFamily="66" charset="0"/>
              </a:rPr>
              <a:t>Peter W. Sloss, NOAA-NESDIS-NGDC</a:t>
            </a:r>
          </a:p>
        </p:txBody>
      </p:sp>
      <p:sp>
        <p:nvSpPr>
          <p:cNvPr id="211973" name="Text Box 1029"/>
          <p:cNvSpPr txBox="1">
            <a:spLocks noChangeArrowheads="1"/>
          </p:cNvSpPr>
          <p:nvPr/>
        </p:nvSpPr>
        <p:spPr bwMode="auto">
          <a:xfrm>
            <a:off x="200025" y="560388"/>
            <a:ext cx="28003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effectLst/>
              </a:rPr>
              <a:t>Mid-Atlantic</a:t>
            </a:r>
            <a:endParaRPr lang="en-US" sz="3600">
              <a:solidFill>
                <a:schemeClr val="tx1"/>
              </a:solidFill>
              <a:effectLst/>
            </a:endParaRPr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effectLst/>
              </a:rPr>
              <a:t>Ridge</a:t>
            </a:r>
            <a:endParaRPr lang="en-US" sz="3600"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1974" name="Line 1030"/>
          <p:cNvSpPr>
            <a:spLocks noChangeShapeType="1"/>
          </p:cNvSpPr>
          <p:nvPr/>
        </p:nvSpPr>
        <p:spPr bwMode="auto">
          <a:xfrm>
            <a:off x="2209800" y="1371600"/>
            <a:ext cx="1066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536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 descr="box 05-02-right.jpg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9538"/>
            <a:ext cx="9144000" cy="6748462"/>
          </a:xfrm>
          <a:prstGeom prst="rect">
            <a:avLst/>
          </a:prstGeom>
          <a:noFill/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81000" y="6096000"/>
            <a:ext cx="2413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David Weintraub/Photo Researchers</a:t>
            </a:r>
            <a:endParaRPr lang="en-US" sz="1000" b="1">
              <a:latin typeface="Comic Sans MS" pitchFamily="66" charset="0"/>
            </a:endParaRP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88925" y="304800"/>
            <a:ext cx="23069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After May, 1980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2982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Fissure type eruption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764704"/>
            <a:ext cx="6086425" cy="581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2982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Fissure type eruption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08720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Flood basalts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erup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988840"/>
            <a:ext cx="6360563" cy="41791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19872" y="6396335"/>
            <a:ext cx="18004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Deccan basalts</a:t>
            </a:r>
            <a:endParaRPr lang="en-IN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2982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Fissure type eruption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08720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Ash flow deposits</a:t>
            </a:r>
            <a:endParaRPr lang="en-IN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560" y="5733256"/>
            <a:ext cx="8208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Quarry within </a:t>
            </a:r>
            <a:r>
              <a:rPr lang="en-IN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pyroclastic</a:t>
            </a:r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deposits of </a:t>
            </a:r>
            <a:r>
              <a:rPr lang="en-IN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Laacher</a:t>
            </a:r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See volcano, Germany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laacher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3385" y="2060848"/>
            <a:ext cx="6228153" cy="314553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863" y="1476375"/>
            <a:ext cx="7445375" cy="346762"/>
          </a:xfrm>
          <a:noFill/>
          <a:ln w="12700"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spcBef>
                <a:spcPct val="48000"/>
              </a:spcBef>
              <a:buFontTx/>
              <a:buNone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Volatile material</a:t>
            </a:r>
          </a:p>
        </p:txBody>
      </p:sp>
      <p:sp>
        <p:nvSpPr>
          <p:cNvPr id="116740" name="Rectangle 1028"/>
          <p:cNvSpPr>
            <a:spLocks noChangeArrowheads="1"/>
          </p:cNvSpPr>
          <p:nvPr/>
        </p:nvSpPr>
        <p:spPr bwMode="auto">
          <a:xfrm>
            <a:off x="989013" y="2309813"/>
            <a:ext cx="7445375" cy="16763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285750" indent="-285750">
              <a:lnSpc>
                <a:spcPct val="96000"/>
              </a:lnSpc>
              <a:spcBef>
                <a:spcPct val="48000"/>
              </a:spcBef>
              <a:buSzPct val="100000"/>
              <a:buFontTx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Steam (H</a:t>
            </a:r>
            <a:r>
              <a:rPr lang="en-US" sz="20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O)</a:t>
            </a:r>
          </a:p>
          <a:p>
            <a:pPr marL="285750" indent="-285750">
              <a:lnSpc>
                <a:spcPct val="96000"/>
              </a:lnSpc>
              <a:spcBef>
                <a:spcPct val="48000"/>
              </a:spcBef>
              <a:buSzPct val="100000"/>
              <a:buFontTx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Carbon dioxide (CO</a:t>
            </a:r>
            <a:r>
              <a:rPr lang="en-US" sz="20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285750" indent="-285750">
              <a:lnSpc>
                <a:spcPct val="96000"/>
              </a:lnSpc>
              <a:spcBef>
                <a:spcPct val="48000"/>
              </a:spcBef>
              <a:buSzPct val="100000"/>
              <a:buFontTx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Hydrogen sulfide (H</a:t>
            </a:r>
            <a:r>
              <a:rPr lang="en-US" sz="20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S)</a:t>
            </a:r>
          </a:p>
          <a:p>
            <a:pPr marL="285750" indent="-285750">
              <a:lnSpc>
                <a:spcPct val="96000"/>
              </a:lnSpc>
              <a:spcBef>
                <a:spcPct val="48000"/>
              </a:spcBef>
              <a:buSzPct val="100000"/>
              <a:buFontTx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Many other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constituents (N,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He etc)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-3348880" y="188640"/>
            <a:ext cx="78843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Materials ejected from Volcanoes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 descr="figure 05-26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124744"/>
            <a:ext cx="6912769" cy="5520185"/>
          </a:xfrm>
          <a:prstGeom prst="rect">
            <a:avLst/>
          </a:prstGeom>
          <a:noFill/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457200" y="6324600"/>
            <a:ext cx="247015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Comic Sans MS" pitchFamily="66" charset="0"/>
              </a:rPr>
              <a:t>Christian Grzimek/Photo Researchers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-1404664" y="0"/>
            <a:ext cx="78843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Sulfur-encrusted fumerole:</a:t>
            </a:r>
          </a:p>
          <a:p>
            <a:pPr algn="r"/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Galapagos Islands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114800"/>
          </a:xfrm>
          <a:noFill/>
          <a:ln w="12700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Convergent plate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boundaries</a:t>
            </a:r>
          </a:p>
          <a:p>
            <a:pPr>
              <a:buFont typeface="Arial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Divergent plate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boundaries</a:t>
            </a:r>
          </a:p>
          <a:p>
            <a:pPr>
              <a:buFont typeface="Arial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Within plate “hotspots”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188640"/>
            <a:ext cx="445808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tectonic setting of Volcanoes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 descr="figure 05-30.jpg                                               0000BC95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4038"/>
            <a:ext cx="9144000" cy="503396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188640"/>
            <a:ext cx="6142835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Volcanism associated with plate tectonics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395536" y="1268760"/>
            <a:ext cx="8352928" cy="4970966"/>
            <a:chOff x="456193" y="2492896"/>
            <a:chExt cx="8687807" cy="4898958"/>
          </a:xfrm>
        </p:grpSpPr>
        <p:pic>
          <p:nvPicPr>
            <p:cNvPr id="39939" name="Picture 3" descr="figure 05-28.jpg                                               0000BC95Macintosh HD                   ABA78158: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6193" y="2492896"/>
              <a:ext cx="8687807" cy="4898958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 flipV="1">
              <a:off x="899592" y="4607416"/>
              <a:ext cx="45719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ectangle 7"/>
          <p:cNvSpPr/>
          <p:nvPr/>
        </p:nvSpPr>
        <p:spPr>
          <a:xfrm>
            <a:off x="251520" y="188640"/>
            <a:ext cx="398840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 defTabSz="814388">
              <a:lnSpc>
                <a:spcPct val="80000"/>
              </a:lnSpc>
            </a:pP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world`s active Volcanoes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4918" r="5347"/>
          <a:stretch>
            <a:fillRect/>
          </a:stretch>
        </p:blipFill>
        <p:spPr bwMode="auto">
          <a:xfrm>
            <a:off x="323528" y="2996952"/>
            <a:ext cx="8010557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79512" y="260648"/>
            <a:ext cx="3390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Hotspots/Mantle plumes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6309320"/>
            <a:ext cx="4717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Speculative model for the formation of Hot spots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1196752"/>
            <a:ext cx="3560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Arises in the core mantle boundary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1772816"/>
            <a:ext cx="502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Large turbulent blob of hot materials- ‘plume head’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568" y="2348880"/>
            <a:ext cx="683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At  top of the mantle the plume head generates large amount of magma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diver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29" r="17006" b="74301"/>
          <a:stretch>
            <a:fillRect/>
          </a:stretch>
        </p:blipFill>
        <p:spPr>
          <a:xfrm>
            <a:off x="5562600" y="4572000"/>
            <a:ext cx="3352800" cy="1752600"/>
          </a:xfrm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5638800" y="2514600"/>
            <a:ext cx="3505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Rift valley </a:t>
            </a:r>
            <a:br>
              <a:rPr lang="en-US" dirty="0"/>
            </a:br>
            <a:r>
              <a:rPr lang="en-US" dirty="0"/>
              <a:t>continent-continent</a:t>
            </a:r>
          </a:p>
        </p:txBody>
      </p:sp>
      <p:pic>
        <p:nvPicPr>
          <p:cNvPr id="110597" name="Picture 5" descr="Plate Tectonic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l="1563" t="10858" r="3613" b="8269"/>
          <a:stretch>
            <a:fillRect/>
          </a:stretch>
        </p:blipFill>
        <p:spPr>
          <a:xfrm>
            <a:off x="228600" y="1676400"/>
            <a:ext cx="5334000" cy="4584700"/>
          </a:xfrm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0" y="33265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Divergent Boundaries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z">
  <a:themeElements>
    <a:clrScheme name="Essenz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2391</TotalTime>
  <Words>1242</Words>
  <Application>Microsoft Office PowerPoint</Application>
  <PresentationFormat>On-screen Show (4:3)</PresentationFormat>
  <Paragraphs>339</Paragraphs>
  <Slides>89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Essenz</vt:lpstr>
      <vt:lpstr>Slide 1</vt:lpstr>
      <vt:lpstr>Slide 2</vt:lpstr>
      <vt:lpstr>Slide 3</vt:lpstr>
      <vt:lpstr>Present-day Plates</vt:lpstr>
      <vt:lpstr>Slide 5</vt:lpstr>
      <vt:lpstr>Plate Boundaries Divergent</vt:lpstr>
      <vt:lpstr>Slide 7</vt:lpstr>
      <vt:lpstr>Slide 8</vt:lpstr>
      <vt:lpstr>Slide 9</vt:lpstr>
      <vt:lpstr>Slide 10</vt:lpstr>
      <vt:lpstr>Iceland is being pulled apart as it sits astride the Mid-Atlantic Ridge.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Flux mELTING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The Supercontinent of Pangaea (237 million years ago)</vt:lpstr>
      <vt:lpstr>Slide 39</vt:lpstr>
      <vt:lpstr>Slide 40</vt:lpstr>
      <vt:lpstr>Slide 41</vt:lpstr>
      <vt:lpstr>Slide 42</vt:lpstr>
      <vt:lpstr>Slide 43</vt:lpstr>
      <vt:lpstr>Slide 44</vt:lpstr>
      <vt:lpstr>May 1990 Eruption of Kilauea, Hawaii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Inyo Obsidian Domes-California</vt:lpstr>
      <vt:lpstr>Slide 73</vt:lpstr>
      <vt:lpstr>Slide 74</vt:lpstr>
      <vt:lpstr>Mt Fujiyama, Japan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Sinha</dc:creator>
  <cp:lastModifiedBy>Rimjhim</cp:lastModifiedBy>
  <cp:revision>123</cp:revision>
  <dcterms:created xsi:type="dcterms:W3CDTF">2011-09-21T09:33:24Z</dcterms:created>
  <dcterms:modified xsi:type="dcterms:W3CDTF">2019-01-25T06:22:54Z</dcterms:modified>
</cp:coreProperties>
</file>